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805" r:id="rId2"/>
    <p:sldId id="804" r:id="rId3"/>
    <p:sldId id="802" r:id="rId4"/>
    <p:sldId id="797" r:id="rId5"/>
    <p:sldId id="800" r:id="rId6"/>
    <p:sldId id="801" r:id="rId7"/>
    <p:sldId id="80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офронов А.Н." initials="СА" lastIdx="1" clrIdx="0"/>
  <p:cmAuthor id="1" name="алексей софронов" initials="а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1"/>
    <a:srgbClr val="336699"/>
    <a:srgbClr val="4F81BD"/>
    <a:srgbClr val="D94219"/>
    <a:srgbClr val="E64F26"/>
    <a:srgbClr val="DCE6F2"/>
    <a:srgbClr val="00B050"/>
    <a:srgbClr val="99CCFF"/>
    <a:srgbClr val="C6D9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6" autoAdjust="0"/>
    <p:restoredTop sz="96947" autoAdjust="0"/>
  </p:normalViewPr>
  <p:slideViewPr>
    <p:cSldViewPr>
      <p:cViewPr varScale="1">
        <p:scale>
          <a:sx n="110" d="100"/>
          <a:sy n="110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00" dirty="0">
                <a:solidFill>
                  <a:srgbClr val="376092"/>
                </a:solidFill>
                <a:latin typeface="Arial Narrow" panose="020B0606020202030204" pitchFamily="34" charset="0"/>
              </a:rPr>
              <a:t>Основные</a:t>
            </a:r>
            <a:r>
              <a:rPr lang="ru-RU" sz="1700" baseline="0" dirty="0">
                <a:solidFill>
                  <a:srgbClr val="376092"/>
                </a:solidFill>
                <a:latin typeface="Arial Narrow" panose="020B0606020202030204" pitchFamily="34" charset="0"/>
              </a:rPr>
              <a:t> виды деятельности</a:t>
            </a:r>
          </a:p>
        </c:rich>
      </c:tx>
      <c:layout>
        <c:manualLayout>
          <c:xMode val="edge"/>
          <c:yMode val="edge"/>
          <c:x val="0.17027186474521577"/>
          <c:y val="9.04592413471309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31679482573727"/>
          <c:y val="0.35514551086538443"/>
          <c:w val="0.44836456626182009"/>
          <c:h val="0.59662325431136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4A4-472D-B37B-2EF643E3C6BD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A4-472D-B37B-2EF643E3C6B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A4-472D-B37B-2EF643E3C6BD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4A4-472D-B37B-2EF643E3C6BD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A4-472D-B37B-2EF643E3C6BD}"/>
              </c:ext>
            </c:extLst>
          </c:dPt>
          <c:dLbls>
            <c:dLbl>
              <c:idx val="0"/>
              <c:layout>
                <c:manualLayout>
                  <c:x val="0.15750946131162438"/>
                  <c:y val="2.08717004297114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A4-472D-B37B-2EF643E3C6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8136014863575809"/>
                  <c:y val="9.16808820238501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A4-472D-B37B-2EF643E3C6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758170238555385"/>
                  <c:y val="-1.82473820574354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A4-472D-B37B-2EF643E3C6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060168107203384"/>
                  <c:y val="-7.7244975773726757E-2"/>
                </c:manualLayout>
              </c:layout>
              <c:tx>
                <c:rich>
                  <a:bodyPr/>
                  <a:lstStyle/>
                  <a:p>
                    <a:fld id="{60885156-AAF0-4640-A7BA-C4C4A3B4DADE}" type="CATEGORYNAME">
                      <a:rPr lang="ru-RU" b="1">
                        <a:solidFill>
                          <a:srgbClr val="FF0000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6C91660-0884-4AA1-9A3D-D43344A2A45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A4-472D-B37B-2EF643E3C6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0240706685153128E-3"/>
                  <c:y val="-0.135541606114669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A4-472D-B37B-2EF643E3C6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Перевозка пассажиров</c:v>
                </c:pt>
                <c:pt idx="1">
                  <c:v>Сдача в аренду квартир</c:v>
                </c:pt>
                <c:pt idx="2">
                  <c:v>Консультирование</c:v>
                </c:pt>
                <c:pt idx="3">
                  <c:v>Репетиторство</c:v>
                </c:pt>
                <c:pt idx="4">
                  <c:v>Маркетинг и реклама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0.184</c:v>
                </c:pt>
                <c:pt idx="1">
                  <c:v>7.1300000000000002E-2</c:v>
                </c:pt>
                <c:pt idx="2">
                  <c:v>4.9000000000000002E-2</c:v>
                </c:pt>
                <c:pt idx="3">
                  <c:v>3.7499999999999999E-2</c:v>
                </c:pt>
                <c:pt idx="4">
                  <c:v>2.3099999999999999E-2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A4-472D-B37B-2EF643E3C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E61EB-F092-4960-AA31-EFC526AF822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144F5-8487-48E8-A7CF-BF5CB45CD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5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8F0E-4307-46CA-86D0-A72AE88ECF50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DA49-FF4E-498F-9DF4-64E57E4B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303" tIns="45651" rIns="91303" bIns="45651"/>
          <a:lstStyle/>
          <a:p>
            <a:r>
              <a:rPr lang="ru-RU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628800"/>
            <a:ext cx="8458200" cy="147002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 итогах и перспективах работы министерства экономического развития и инвестиций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077072"/>
            <a:ext cx="6400800" cy="72008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Министерство экономического развития и инвестиций Самарской области</a:t>
            </a:r>
          </a:p>
        </p:txBody>
      </p:sp>
      <p:pic>
        <p:nvPicPr>
          <p:cNvPr id="11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90" y="357676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683568" y="3284984"/>
            <a:ext cx="84604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123728" y="6669360"/>
            <a:ext cx="56166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5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t>22.01.2020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3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t>22.01.2020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20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1E888AAF-5769-407E-8E36-E982C7A18D16}" type="datetime1">
              <a:rPr lang="ru-RU" smtClean="0"/>
              <a:t>22.01.2020</a:t>
            </a:fld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70576" cy="737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48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684" y="3060198"/>
            <a:ext cx="6992630" cy="349159"/>
          </a:xfrm>
        </p:spPr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513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21F1F"/>
                </a:solidFill>
                <a:latin typeface="Tahoma"/>
                <a:cs typeface="Tahoma"/>
              </a:defRPr>
            </a:lvl1pPr>
          </a:lstStyle>
          <a:p>
            <a:pPr marL="33400">
              <a:spcBef>
                <a:spcPts val="75"/>
              </a:spcBef>
            </a:pPr>
            <a:fld id="{81D60167-4931-47E6-BA6A-407CBD079E47}" type="slidenum">
              <a:rPr lang="ru-RU" spc="-44" smtClean="0"/>
              <a:pPr marL="33400">
                <a:spcBef>
                  <a:spcPts val="75"/>
                </a:spcBef>
              </a:pPr>
              <a:t>‹#›</a:t>
            </a:fld>
            <a:endParaRPr lang="ru-RU" spc="-44" dirty="0"/>
          </a:p>
        </p:txBody>
      </p:sp>
    </p:spTree>
    <p:extLst>
      <p:ext uri="{BB962C8B-B14F-4D97-AF65-F5344CB8AC3E}">
        <p14:creationId xmlns:p14="http://schemas.microsoft.com/office/powerpoint/2010/main" val="201959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(цвет обозначения в тексте позитива)</a:t>
            </a:r>
          </a:p>
          <a:p>
            <a:pPr lvl="2"/>
            <a:r>
              <a:rPr lang="ru-RU" dirty="0" smtClean="0"/>
              <a:t>Третий уровень (цвет обозначения в тексте негатива)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>
            <a:lvl1pPr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8FABED-2728-41B6-9FB5-6B38E891BAA6}" type="datetime1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78B8A-58FF-4BB4-B6B6-A98D4AC5AC5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63500">
            <a:solidFill>
              <a:srgbClr val="007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659735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rgbClr val="898989"/>
                </a:solidFill>
                <a:effectLst/>
                <a:latin typeface="+mn-lt"/>
                <a:ea typeface="+mn-ea"/>
                <a:cs typeface="+mn-cs"/>
              </a:rPr>
              <a:t>Министерство экономического развития и инвестиций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276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762" r:id="rId4"/>
    <p:sldLayoutId id="2147483763" r:id="rId5"/>
  </p:sldLayoutIdLst>
  <p:timing>
    <p:tnLst>
      <p:par>
        <p:cTn id="1" dur="indefinite" restart="never" nodeType="tmRoot"/>
      </p:par>
    </p:tnLst>
  </p:timing>
  <p:hf hdr="0" ftr="0"/>
  <p:txStyles>
    <p:titleStyle>
      <a:lvl1pPr indent="450000"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16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24" Type="http://schemas.openxmlformats.org/officeDocument/2006/relationships/image" Target="../media/image1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12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42904"/>
            <a:ext cx="9133628" cy="6365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59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769" y="257337"/>
            <a:ext cx="9136398" cy="6492658"/>
          </a:xfrm>
          <a:custGeom>
            <a:avLst/>
            <a:gdLst/>
            <a:ahLst/>
            <a:cxnLst/>
            <a:rect l="l" t="t" r="r" b="b"/>
            <a:pathLst>
              <a:path w="10684510" h="7014845">
                <a:moveTo>
                  <a:pt x="0" y="0"/>
                </a:moveTo>
                <a:lnTo>
                  <a:pt x="0" y="7014566"/>
                </a:lnTo>
                <a:lnTo>
                  <a:pt x="10684002" y="7014566"/>
                </a:lnTo>
                <a:lnTo>
                  <a:pt x="106840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1">
              <a:alpha val="80000"/>
            </a:srgbClr>
          </a:solidFill>
        </p:spPr>
        <p:txBody>
          <a:bodyPr wrap="square" lIns="0" tIns="0" rIns="0" bIns="0" rtlCol="0"/>
          <a:lstStyle/>
          <a:p>
            <a:pPr defTabSz="80159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68" y="2636912"/>
            <a:ext cx="8997523" cy="1035976"/>
          </a:xfrm>
          <a:prstGeom prst="rect">
            <a:avLst/>
          </a:prstGeom>
          <a:noFill/>
        </p:spPr>
        <p:txBody>
          <a:bodyPr vert="horz" wrap="square" lIns="0" tIns="10020" rIns="0" bIns="0" rtlCol="0">
            <a:spAutoFit/>
          </a:bodyPr>
          <a:lstStyle/>
          <a:p>
            <a:pPr marL="375190" marR="4452">
              <a:lnSpc>
                <a:spcPct val="101499"/>
              </a:lnSpc>
              <a:spcBef>
                <a:spcPts val="79"/>
              </a:spcBef>
            </a:pPr>
            <a:r>
              <a:rPr spc="110" dirty="0" smtClean="0"/>
              <a:t>О</a:t>
            </a:r>
            <a:r>
              <a:rPr lang="ru-RU" spc="110" dirty="0"/>
              <a:t> </a:t>
            </a:r>
            <a:r>
              <a:rPr lang="ru-RU" spc="110" dirty="0" smtClean="0"/>
              <a:t>ВНЕДРЕНИИ НАЛОГОВОГО РЕЖИМА </a:t>
            </a:r>
            <a:r>
              <a:rPr lang="ru-RU" spc="110" dirty="0"/>
              <a:t>НА ПРОФЕССИОНАЛЬНЫЙ </a:t>
            </a:r>
            <a:r>
              <a:rPr lang="ru-RU" spc="110" dirty="0" smtClean="0"/>
              <a:t>ДОХОД В </a:t>
            </a:r>
            <a:br>
              <a:rPr lang="ru-RU" spc="110" dirty="0" smtClean="0"/>
            </a:br>
            <a:r>
              <a:rPr lang="ru-RU" spc="110" dirty="0" smtClean="0"/>
              <a:t>САМАРСКОЙ ОБЛАСТИ</a:t>
            </a:r>
            <a:endParaRPr spc="13" dirty="0"/>
          </a:p>
        </p:txBody>
      </p:sp>
      <p:sp>
        <p:nvSpPr>
          <p:cNvPr id="6" name="object 6"/>
          <p:cNvSpPr/>
          <p:nvPr/>
        </p:nvSpPr>
        <p:spPr>
          <a:xfrm>
            <a:off x="8090594" y="292344"/>
            <a:ext cx="868984" cy="1024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590"/>
            <a:endParaRPr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957684"/>
            <a:ext cx="7688779" cy="46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0079" tIns="40079" rIns="40079" bIns="40079" numCol="1" spcCol="33400" rtlCol="0" anchor="t">
            <a:spAutoFit/>
          </a:bodyPr>
          <a:lstStyle/>
          <a:p>
            <a:pPr algn="ctr" defTabSz="801590" hangingPunct="0">
              <a:defRPr/>
            </a:pPr>
            <a:endParaRPr lang="ru-RU" sz="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 defTabSz="801590" hangingPunct="0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23.01.2020</a:t>
            </a:r>
            <a:endParaRPr lang="ru-RU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14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hape 435"/>
          <p:cNvSpPr/>
          <p:nvPr/>
        </p:nvSpPr>
        <p:spPr>
          <a:xfrm>
            <a:off x="773453" y="0"/>
            <a:ext cx="8350865" cy="7647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 anchorCtr="0">
            <a:no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500" dirty="0">
              <a:ea typeface="MS Mincho" pitchFamily="49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856"/>
            <a:ext cx="9144000" cy="1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6569180"/>
            <a:ext cx="9144000" cy="6085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70858" y="188640"/>
            <a:ext cx="8247384" cy="681123"/>
          </a:xfrm>
          <a:prstGeom prst="rect">
            <a:avLst/>
          </a:prstGeom>
        </p:spPr>
        <p:txBody>
          <a:bodyPr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НАЛОГОВЫЙ РЕЖИМ НА ПРОФЕССИОНАЛЬНЫЙ ДОХОД</a:t>
            </a:r>
            <a:endParaRPr lang="ru-RU" sz="2500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445224"/>
            <a:ext cx="2614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43056">
              <a:spcBef>
                <a:spcPct val="0"/>
              </a:spcBef>
            </a:pPr>
            <a:r>
              <a:rPr lang="ru-RU" b="1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1 января 2020 </a:t>
            </a:r>
            <a:r>
              <a:rPr lang="ru-RU" b="1" dirty="0" smtClean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</a:t>
            </a:r>
          </a:p>
          <a:p>
            <a:pPr algn="r" defTabSz="1043056">
              <a:spcBef>
                <a:spcPct val="0"/>
              </a:spcBef>
            </a:pPr>
            <a:r>
              <a:rPr lang="ru-RU" b="1" dirty="0" smtClean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37609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defTabSz="1043056">
              <a:spcBef>
                <a:spcPct val="0"/>
              </a:spcBef>
            </a:pPr>
            <a:r>
              <a:rPr lang="ru-RU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+ 19 регионов, в </a:t>
            </a:r>
            <a:r>
              <a:rPr lang="ru-RU" dirty="0" err="1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37609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defTabSz="1043056">
              <a:spcBef>
                <a:spcPct val="0"/>
              </a:spcBef>
            </a:pPr>
            <a:r>
              <a:rPr lang="ru-RU" b="1" dirty="0">
                <a:solidFill>
                  <a:srgbClr val="37609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9" name="Graphic 6" descr="Group of men">
            <a:extLst>
              <a:ext uri="{FF2B5EF4-FFF2-40B4-BE49-F238E27FC236}">
                <a16:creationId xmlns="" xmlns:a16="http://schemas.microsoft.com/office/drawing/2014/main" id="{265E782E-6805-437E-A5CC-1D380C1F0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877" y="1098850"/>
            <a:ext cx="591152" cy="591152"/>
          </a:xfrm>
          <a:prstGeom prst="rect">
            <a:avLst/>
          </a:prstGeom>
        </p:spPr>
      </p:pic>
      <p:sp>
        <p:nvSpPr>
          <p:cNvPr id="160" name="Прямоугольник 159"/>
          <p:cNvSpPr/>
          <p:nvPr/>
        </p:nvSpPr>
        <p:spPr>
          <a:xfrm>
            <a:off x="1264348" y="980728"/>
            <a:ext cx="2803596" cy="200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353</a:t>
            </a:r>
            <a:r>
              <a:rPr lang="en-US" altLang="ru-RU" sz="391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391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192</a:t>
            </a:r>
            <a:r>
              <a:rPr lang="ru-RU" altLang="ru-RU" sz="1738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зарегистрированных участников в 4 регионах – пилотах в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2019 </a:t>
            </a: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году (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Москва, Татарстан, Калужская </a:t>
            </a:r>
            <a:r>
              <a:rPr lang="ru-RU" altLang="ru-RU" sz="1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Московская </a:t>
            </a:r>
            <a:r>
              <a:rPr lang="ru-RU" alt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область)</a:t>
            </a:r>
            <a:endParaRPr lang="ru-RU" altLang="ru-RU" sz="1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1" name="Chart 8">
            <a:extLst>
              <a:ext uri="{FF2B5EF4-FFF2-40B4-BE49-F238E27FC236}">
                <a16:creationId xmlns="" xmlns:a16="http://schemas.microsoft.com/office/drawing/2014/main" id="{133BEF80-4C47-4355-A9DE-1ACF44DD0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802146"/>
              </p:ext>
            </p:extLst>
          </p:nvPr>
        </p:nvGraphicFramePr>
        <p:xfrm>
          <a:off x="174709" y="3045228"/>
          <a:ext cx="4473217" cy="278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www.samara-russia.ru/ma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50" y="909224"/>
            <a:ext cx="4137092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5733256"/>
            <a:ext cx="2395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43056">
              <a:spcBef>
                <a:spcPct val="0"/>
              </a:spcBef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САМАРСКАЯ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5544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ПРЕИМУЩЕСТВА СТАТУСА САМОЗАНЯТЫЙ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5" descr="C:\Users\BogomolovaON\AppData\Local\Microsoft\Windows\Temporary Internet Files\Content.Outlook\APZ3X93T\425437.742xp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" t="66778" r="81" b="15143"/>
          <a:stretch/>
        </p:blipFill>
        <p:spPr bwMode="auto">
          <a:xfrm>
            <a:off x="251520" y="5239419"/>
            <a:ext cx="8640960" cy="111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69142" y="1296601"/>
            <a:ext cx="1872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8800" b="1" dirty="0">
                <a:solidFill>
                  <a:srgbClr val="0070C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8800" b="1" dirty="0" smtClean="0">
                <a:solidFill>
                  <a:srgbClr val="0070C1"/>
                </a:solidFill>
                <a:latin typeface="Arial Narrow" panose="020B0606020202030204" pitchFamily="34" charset="0"/>
              </a:rPr>
              <a:t>4%</a:t>
            </a:r>
            <a:endParaRPr lang="ru-RU" altLang="ru-RU" sz="8800" b="1" dirty="0">
              <a:solidFill>
                <a:srgbClr val="0070C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142" y="2935340"/>
            <a:ext cx="19802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8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8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6%</a:t>
            </a:r>
            <a:endParaRPr lang="ru-RU" altLang="ru-RU" sz="8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6252" y="1604377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платежей от физических лиц</a:t>
            </a:r>
          </a:p>
          <a:p>
            <a:pPr>
              <a:defRPr/>
            </a:pPr>
            <a:endParaRPr lang="ru-RU" altLang="ru-RU" sz="8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- 1% налоговый вычет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098550" y="908720"/>
            <a:ext cx="4926059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1600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376092"/>
                </a:solidFill>
                <a:latin typeface="+mj-lt"/>
              </a:rPr>
              <a:t>НЕТ ОТЧЕТОВ И ДЕКЛАРАЦИЙ.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Декларацию представлять не нужно. Учет доходов ведется автоматически в мобильном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приложении.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76092"/>
                </a:solidFill>
                <a:latin typeface="+mj-lt"/>
              </a:rPr>
              <a:t>МОЖНО </a:t>
            </a:r>
            <a:r>
              <a:rPr lang="ru-RU" sz="1600" b="1" dirty="0">
                <a:solidFill>
                  <a:srgbClr val="376092"/>
                </a:solidFill>
                <a:latin typeface="+mj-lt"/>
              </a:rPr>
              <a:t>НЕ ПЛАТИТЬ СТРАХОВЫЕ ВЗНОСЫ.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Нет обязанности уплачивать фиксированные взносы на пенсионное и медицинское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страхование.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76092"/>
                </a:solidFill>
                <a:latin typeface="+mj-lt"/>
              </a:rPr>
              <a:t>ЛЕГАЛЬНАЯ </a:t>
            </a:r>
            <a:r>
              <a:rPr lang="ru-RU" sz="1600" b="1" dirty="0">
                <a:solidFill>
                  <a:srgbClr val="376092"/>
                </a:solidFill>
                <a:latin typeface="+mj-lt"/>
              </a:rPr>
              <a:t>РАБОТА БЕЗ СТАТУСА ИП.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Можно работать без регистрации в качестве ИП.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Доход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подтверждается справкой из 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приложения.</a:t>
            </a:r>
          </a:p>
          <a:p>
            <a:pPr marL="285750" indent="-285750">
              <a:spcBef>
                <a:spcPts val="1200"/>
              </a:spcBef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76092"/>
                </a:solidFill>
                <a:latin typeface="+mj-lt"/>
              </a:rPr>
              <a:t>ЧЕК </a:t>
            </a:r>
            <a:r>
              <a:rPr lang="ru-RU" sz="1600" b="1" dirty="0">
                <a:solidFill>
                  <a:srgbClr val="376092"/>
                </a:solidFill>
                <a:latin typeface="+mj-lt"/>
              </a:rPr>
              <a:t>ФОРМИРУЕТСЯ В ПРИЛОЖЕНИИ. </a:t>
            </a:r>
            <a:r>
              <a:rPr lang="ru-RU" sz="1600" dirty="0">
                <a:solidFill>
                  <a:srgbClr val="376092"/>
                </a:solidFill>
                <a:latin typeface="+mj-lt"/>
              </a:rPr>
              <a:t>Не надо покупать ККТ. Чек можно сформировать в мобильном приложении «Мой налог</a:t>
            </a:r>
            <a:r>
              <a:rPr lang="ru-RU" sz="1600" dirty="0" smtClean="0">
                <a:solidFill>
                  <a:srgbClr val="376092"/>
                </a:solidFill>
                <a:latin typeface="+mj-lt"/>
              </a:rPr>
              <a:t>».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endParaRPr lang="ru-RU" sz="1600" dirty="0">
              <a:solidFill>
                <a:srgbClr val="376092"/>
              </a:solidFill>
              <a:latin typeface="+mj-lt"/>
            </a:endParaRPr>
          </a:p>
          <a:p>
            <a:endParaRPr lang="ru-RU" sz="1600" dirty="0">
              <a:solidFill>
                <a:srgbClr val="376092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6252" y="3217462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платежей от юридических лиц</a:t>
            </a:r>
          </a:p>
          <a:p>
            <a:pPr>
              <a:defRPr/>
            </a:pPr>
            <a:endParaRPr lang="ru-RU" altLang="ru-RU" sz="8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- 2% налоговый вычет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46252" y="2201366"/>
            <a:ext cx="1761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41350" y="3789040"/>
            <a:ext cx="201622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13278597" y="1091018"/>
            <a:ext cx="2592288" cy="432048"/>
          </a:xfrm>
          <a:custGeom>
            <a:avLst/>
            <a:gdLst>
              <a:gd name="connsiteX0" fmla="*/ 0 w 2689431"/>
              <a:gd name="connsiteY0" fmla="*/ 82513 h 825133"/>
              <a:gd name="connsiteX1" fmla="*/ 82513 w 2689431"/>
              <a:gd name="connsiteY1" fmla="*/ 0 h 825133"/>
              <a:gd name="connsiteX2" fmla="*/ 2606918 w 2689431"/>
              <a:gd name="connsiteY2" fmla="*/ 0 h 825133"/>
              <a:gd name="connsiteX3" fmla="*/ 2689431 w 2689431"/>
              <a:gd name="connsiteY3" fmla="*/ 82513 h 825133"/>
              <a:gd name="connsiteX4" fmla="*/ 2689431 w 2689431"/>
              <a:gd name="connsiteY4" fmla="*/ 742620 h 825133"/>
              <a:gd name="connsiteX5" fmla="*/ 2606918 w 2689431"/>
              <a:gd name="connsiteY5" fmla="*/ 825133 h 825133"/>
              <a:gd name="connsiteX6" fmla="*/ 82513 w 2689431"/>
              <a:gd name="connsiteY6" fmla="*/ 825133 h 825133"/>
              <a:gd name="connsiteX7" fmla="*/ 0 w 2689431"/>
              <a:gd name="connsiteY7" fmla="*/ 742620 h 825133"/>
              <a:gd name="connsiteX8" fmla="*/ 0 w 2689431"/>
              <a:gd name="connsiteY8" fmla="*/ 82513 h 8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31" h="825133">
                <a:moveTo>
                  <a:pt x="0" y="82513"/>
                </a:moveTo>
                <a:cubicBezTo>
                  <a:pt x="0" y="36942"/>
                  <a:pt x="36942" y="0"/>
                  <a:pt x="82513" y="0"/>
                </a:cubicBezTo>
                <a:lnTo>
                  <a:pt x="2606918" y="0"/>
                </a:lnTo>
                <a:cubicBezTo>
                  <a:pt x="2652489" y="0"/>
                  <a:pt x="2689431" y="36942"/>
                  <a:pt x="2689431" y="82513"/>
                </a:cubicBezTo>
                <a:lnTo>
                  <a:pt x="2689431" y="742620"/>
                </a:lnTo>
                <a:cubicBezTo>
                  <a:pt x="2689431" y="788191"/>
                  <a:pt x="2652489" y="825133"/>
                  <a:pt x="2606918" y="825133"/>
                </a:cubicBezTo>
                <a:lnTo>
                  <a:pt x="82513" y="825133"/>
                </a:lnTo>
                <a:cubicBezTo>
                  <a:pt x="36942" y="825133"/>
                  <a:pt x="0" y="788191"/>
                  <a:pt x="0" y="742620"/>
                </a:cubicBezTo>
                <a:lnTo>
                  <a:pt x="0" y="82513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54647" tIns="44487" rIns="54647" bIns="4448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spc="-80" dirty="0" smtClean="0">
                <a:solidFill>
                  <a:prstClr val="white"/>
                </a:solidFill>
                <a:ea typeface="Tahoma" panose="020B0604030504040204" pitchFamily="34" charset="0"/>
                <a:cs typeface="Arial" panose="020B0604020202020204" pitchFamily="34" charset="0"/>
              </a:rPr>
              <a:t>Внешние факторы спроса</a:t>
            </a:r>
            <a:endParaRPr lang="ru-RU" sz="1600" b="1" spc="-80" dirty="0">
              <a:solidFill>
                <a:prstClr val="white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Номер слайда 2"/>
          <p:cNvSpPr txBox="1">
            <a:spLocks/>
          </p:cNvSpPr>
          <p:nvPr/>
        </p:nvSpPr>
        <p:spPr>
          <a:xfrm>
            <a:off x="8234064" y="6520259"/>
            <a:ext cx="514400" cy="365125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97975" y="22107"/>
            <a:ext cx="7853821" cy="627187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/>
              <a:t>ВИДЫ ДЕЯТЕЛЬНОСТИ САМОЗАНЯТЫХ</a:t>
            </a:r>
            <a:endParaRPr lang="ru-RU" sz="25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92556" y="979673"/>
            <a:ext cx="4896543" cy="52500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фото и видеосъемка</a:t>
            </a:r>
          </a:p>
          <a:p>
            <a:pPr>
              <a:lnSpc>
                <a:spcPct val="12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+mj-lt"/>
              </a:rPr>
              <a:t>репетиторство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и обучение на курсах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 парикмахерские,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косметологические услуги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няни, гувернантки, присмотр и уход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 за больными и престарелыми</a:t>
            </a:r>
          </a:p>
          <a:p>
            <a:pPr>
              <a:lnSpc>
                <a:spcPct val="120000"/>
              </a:lnSpc>
            </a:pPr>
            <a:r>
              <a:rPr lang="ru-RU" sz="2400" dirty="0" err="1" smtClean="0">
                <a:solidFill>
                  <a:srgbClr val="376092"/>
                </a:solidFill>
                <a:latin typeface="+mj-lt"/>
              </a:rPr>
              <a:t>клининговые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услуги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кондитеры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услуги автоперевозок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 творческие профессии, мастер-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    классы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консультационные услуги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сдача в аренду жилых помещений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организация праздников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376092"/>
                </a:solidFill>
                <a:latin typeface="+mj-lt"/>
              </a:rPr>
              <a:t>швейные мастерские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dirty="0">
              <a:solidFill>
                <a:srgbClr val="376092"/>
              </a:solidFill>
              <a:latin typeface="+mj-lt"/>
            </a:endParaRPr>
          </a:p>
          <a:p>
            <a:endParaRPr lang="ru-RU" sz="2400" dirty="0">
              <a:solidFill>
                <a:srgbClr val="376092"/>
              </a:solidFill>
              <a:latin typeface="+mj-lt"/>
            </a:endParaRPr>
          </a:p>
        </p:txBody>
      </p:sp>
      <p:pic>
        <p:nvPicPr>
          <p:cNvPr id="9" name="Graphic 4" descr="Camera">
            <a:extLst>
              <a:ext uri="{FF2B5EF4-FFF2-40B4-BE49-F238E27FC236}">
                <a16:creationId xmlns="" xmlns:a16="http://schemas.microsoft.com/office/drawing/2014/main" id="{377EBA64-84A5-4737-984B-A999D319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587" y="899703"/>
            <a:ext cx="432048" cy="432048"/>
          </a:xfrm>
          <a:prstGeom prst="rect">
            <a:avLst/>
          </a:prstGeom>
        </p:spPr>
      </p:pic>
      <p:pic>
        <p:nvPicPr>
          <p:cNvPr id="10" name="Graphic 6" descr="Classroom">
            <a:extLst>
              <a:ext uri="{FF2B5EF4-FFF2-40B4-BE49-F238E27FC236}">
                <a16:creationId xmlns="" xmlns:a16="http://schemas.microsoft.com/office/drawing/2014/main" id="{3A8898E2-A705-4F1E-B8CB-25C411C2A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354" y="1331751"/>
            <a:ext cx="432048" cy="432048"/>
          </a:xfrm>
          <a:prstGeom prst="rect">
            <a:avLst/>
          </a:prstGeom>
        </p:spPr>
      </p:pic>
      <p:pic>
        <p:nvPicPr>
          <p:cNvPr id="11" name="Graphic 8" descr="Comb">
            <a:extLst>
              <a:ext uri="{FF2B5EF4-FFF2-40B4-BE49-F238E27FC236}">
                <a16:creationId xmlns="" xmlns:a16="http://schemas.microsoft.com/office/drawing/2014/main" id="{553AFF5E-A46D-4D3A-8C89-B9423E336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354" y="1763799"/>
            <a:ext cx="432048" cy="432048"/>
          </a:xfrm>
          <a:prstGeom prst="rect">
            <a:avLst/>
          </a:prstGeom>
        </p:spPr>
      </p:pic>
      <p:pic>
        <p:nvPicPr>
          <p:cNvPr id="12" name="Graphic 10" descr="Woman with stroller">
            <a:extLst>
              <a:ext uri="{FF2B5EF4-FFF2-40B4-BE49-F238E27FC236}">
                <a16:creationId xmlns="" xmlns:a16="http://schemas.microsoft.com/office/drawing/2014/main" id="{BB9C0111-8DAA-4AC8-969F-0F50860F24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521" y="2361050"/>
            <a:ext cx="432048" cy="432048"/>
          </a:xfrm>
          <a:prstGeom prst="rect">
            <a:avLst/>
          </a:prstGeom>
        </p:spPr>
      </p:pic>
      <p:pic>
        <p:nvPicPr>
          <p:cNvPr id="13" name="Graphic 12" descr="Towel">
            <a:extLst>
              <a:ext uri="{FF2B5EF4-FFF2-40B4-BE49-F238E27FC236}">
                <a16:creationId xmlns="" xmlns:a16="http://schemas.microsoft.com/office/drawing/2014/main" id="{9A0CAD23-2FB2-4CBB-9CCF-E9CACA48BB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9354" y="2970818"/>
            <a:ext cx="432048" cy="432048"/>
          </a:xfrm>
          <a:prstGeom prst="rect">
            <a:avLst/>
          </a:prstGeom>
        </p:spPr>
      </p:pic>
      <p:pic>
        <p:nvPicPr>
          <p:cNvPr id="14" name="Graphic 14" descr="Cupcake">
            <a:extLst>
              <a:ext uri="{FF2B5EF4-FFF2-40B4-BE49-F238E27FC236}">
                <a16:creationId xmlns="" xmlns:a16="http://schemas.microsoft.com/office/drawing/2014/main" id="{8A01C6FB-CF76-4FA9-9767-40C248239C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254" y="3388684"/>
            <a:ext cx="432048" cy="432048"/>
          </a:xfrm>
          <a:prstGeom prst="rect">
            <a:avLst/>
          </a:prstGeom>
        </p:spPr>
      </p:pic>
      <p:pic>
        <p:nvPicPr>
          <p:cNvPr id="15" name="Graphic 16" descr="Paint brush">
            <a:extLst>
              <a:ext uri="{FF2B5EF4-FFF2-40B4-BE49-F238E27FC236}">
                <a16:creationId xmlns="" xmlns:a16="http://schemas.microsoft.com/office/drawing/2014/main" id="{A75C5474-2BC3-4DC0-81E1-8DD6AB98EE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370" y="4187360"/>
            <a:ext cx="432048" cy="432048"/>
          </a:xfrm>
          <a:prstGeom prst="rect">
            <a:avLst/>
          </a:prstGeom>
        </p:spPr>
      </p:pic>
      <p:pic>
        <p:nvPicPr>
          <p:cNvPr id="16" name="Graphic 18" descr="Bells">
            <a:extLst>
              <a:ext uri="{FF2B5EF4-FFF2-40B4-BE49-F238E27FC236}">
                <a16:creationId xmlns="" xmlns:a16="http://schemas.microsoft.com/office/drawing/2014/main" id="{2BEAA364-04BD-4D30-86CF-D1AB899025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0065" y="5404080"/>
            <a:ext cx="432048" cy="432048"/>
          </a:xfrm>
          <a:prstGeom prst="rect">
            <a:avLst/>
          </a:prstGeom>
        </p:spPr>
      </p:pic>
      <p:pic>
        <p:nvPicPr>
          <p:cNvPr id="17" name="Graphic 20" descr="Car">
            <a:extLst>
              <a:ext uri="{FF2B5EF4-FFF2-40B4-BE49-F238E27FC236}">
                <a16:creationId xmlns="" xmlns:a16="http://schemas.microsoft.com/office/drawing/2014/main" id="{89F17A3E-06F7-43E5-8D4A-9905A029E2B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7448" y="3755312"/>
            <a:ext cx="432048" cy="432048"/>
          </a:xfrm>
          <a:prstGeom prst="rect">
            <a:avLst/>
          </a:prstGeom>
        </p:spPr>
      </p:pic>
      <p:pic>
        <p:nvPicPr>
          <p:cNvPr id="18" name="Graphic 22" descr="Head with gears">
            <a:extLst>
              <a:ext uri="{FF2B5EF4-FFF2-40B4-BE49-F238E27FC236}">
                <a16:creationId xmlns="" xmlns:a16="http://schemas.microsoft.com/office/drawing/2014/main" id="{02294A82-504B-4311-9638-CCF661B10A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9497" y="4665955"/>
            <a:ext cx="432048" cy="432048"/>
          </a:xfrm>
          <a:prstGeom prst="rect">
            <a:avLst/>
          </a:prstGeom>
        </p:spPr>
      </p:pic>
      <p:pic>
        <p:nvPicPr>
          <p:cNvPr id="19" name="Graphic 24" descr="House">
            <a:extLst>
              <a:ext uri="{FF2B5EF4-FFF2-40B4-BE49-F238E27FC236}">
                <a16:creationId xmlns="" xmlns:a16="http://schemas.microsoft.com/office/drawing/2014/main" id="{8FBCB457-C441-4932-B9B9-2189467260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7420" y="5082705"/>
            <a:ext cx="432048" cy="432048"/>
          </a:xfrm>
          <a:prstGeom prst="rect">
            <a:avLst/>
          </a:prstGeom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4960868" y="979673"/>
            <a:ext cx="4164401" cy="54726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>
                <a:solidFill>
                  <a:srgbClr val="376092"/>
                </a:solidFill>
                <a:latin typeface="+mj-lt"/>
              </a:rPr>
              <a:t>в рамках трудовых </a:t>
            </a: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отношений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не имеется наемных сотрудников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>
                <a:solidFill>
                  <a:srgbClr val="376092"/>
                </a:solidFill>
                <a:latin typeface="+mj-lt"/>
              </a:rPr>
              <a:t>оказание ФЛ услуг (выполнения работ) по ГПД, если заказчиками услуг (работ) выступают работодатели ФЛ или бывшие работодатели менее 2 лет </a:t>
            </a: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назад</a:t>
            </a:r>
            <a:endParaRPr lang="ru-RU" sz="1800" dirty="0">
              <a:solidFill>
                <a:srgbClr val="376092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продажи недвижимости,    транспортных средств, ценных бумаг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800" dirty="0" smtClean="0">
                <a:solidFill>
                  <a:srgbClr val="376092"/>
                </a:solidFill>
                <a:latin typeface="+mj-lt"/>
              </a:rPr>
              <a:t>арбитражное управление, от деятельности медиатора, деятельности нотариуса, адвокатской деятельности</a:t>
            </a:r>
          </a:p>
          <a:p>
            <a:pPr>
              <a:spcBef>
                <a:spcPts val="1200"/>
              </a:spcBef>
            </a:pPr>
            <a:endParaRPr lang="ru-RU" sz="1800" dirty="0">
              <a:solidFill>
                <a:srgbClr val="376092"/>
              </a:solidFill>
              <a:latin typeface="+mj-lt"/>
            </a:endParaRPr>
          </a:p>
        </p:txBody>
      </p:sp>
      <p:sp>
        <p:nvSpPr>
          <p:cNvPr id="21" name="Multiplication Sign 5">
            <a:extLst>
              <a:ext uri="{FF2B5EF4-FFF2-40B4-BE49-F238E27FC236}">
                <a16:creationId xmlns="" xmlns:a16="http://schemas.microsoft.com/office/drawing/2014/main" id="{B44447A9-5F8A-426B-94B3-48CCB04ACF94}"/>
              </a:ext>
            </a:extLst>
          </p:cNvPr>
          <p:cNvSpPr/>
          <p:nvPr/>
        </p:nvSpPr>
        <p:spPr>
          <a:xfrm>
            <a:off x="4789985" y="899703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ultiplication Sign 6">
            <a:extLst>
              <a:ext uri="{FF2B5EF4-FFF2-40B4-BE49-F238E27FC236}">
                <a16:creationId xmlns="" xmlns:a16="http://schemas.microsoft.com/office/drawing/2014/main" id="{F21E3046-E685-40FC-AA52-472E1F25B19C}"/>
              </a:ext>
            </a:extLst>
          </p:cNvPr>
          <p:cNvSpPr/>
          <p:nvPr/>
        </p:nvSpPr>
        <p:spPr>
          <a:xfrm>
            <a:off x="4803850" y="1907814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Multiplication Sign 7">
            <a:extLst>
              <a:ext uri="{FF2B5EF4-FFF2-40B4-BE49-F238E27FC236}">
                <a16:creationId xmlns="" xmlns:a16="http://schemas.microsoft.com/office/drawing/2014/main" id="{CDC2D002-DF65-431D-9E5E-BC8D55CF72F1}"/>
              </a:ext>
            </a:extLst>
          </p:cNvPr>
          <p:cNvSpPr/>
          <p:nvPr/>
        </p:nvSpPr>
        <p:spPr>
          <a:xfrm>
            <a:off x="4803850" y="3683303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Multiplication Sign 7">
            <a:extLst>
              <a:ext uri="{FF2B5EF4-FFF2-40B4-BE49-F238E27FC236}">
                <a16:creationId xmlns="" xmlns:a16="http://schemas.microsoft.com/office/drawing/2014/main" id="{CDC2D002-DF65-431D-9E5E-BC8D55CF72F1}"/>
              </a:ext>
            </a:extLst>
          </p:cNvPr>
          <p:cNvSpPr/>
          <p:nvPr/>
        </p:nvSpPr>
        <p:spPr>
          <a:xfrm>
            <a:off x="4803850" y="1403758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BogomolovaON\Desktop\32f64291d9a78e3862b27cdea20f560e1d53c395.png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5" y="5795267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ultiplication Sign 7">
            <a:extLst>
              <a:ext uri="{FF2B5EF4-FFF2-40B4-BE49-F238E27FC236}">
                <a16:creationId xmlns="" xmlns:a16="http://schemas.microsoft.com/office/drawing/2014/main" id="{CDC2D002-DF65-431D-9E5E-BC8D55CF72F1}"/>
              </a:ext>
            </a:extLst>
          </p:cNvPr>
          <p:cNvSpPr/>
          <p:nvPr/>
        </p:nvSpPr>
        <p:spPr>
          <a:xfrm>
            <a:off x="4803850" y="4688207"/>
            <a:ext cx="593910" cy="576065"/>
          </a:xfrm>
          <a:prstGeom prst="mathMultiply">
            <a:avLst>
              <a:gd name="adj1" fmla="val 187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 2"/>
          <p:cNvSpPr txBox="1">
            <a:spLocks/>
          </p:cNvSpPr>
          <p:nvPr/>
        </p:nvSpPr>
        <p:spPr>
          <a:xfrm>
            <a:off x="8234064" y="6520259"/>
            <a:ext cx="514400" cy="365125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ДЕКОМПОЗИРОВАННЫЕ ПОКАЗАТЕЛИ ДЛЯ МУНИЦИПАЛЬНЫХ ОБРАЗОВАНИЙ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9720"/>
              </p:ext>
            </p:extLst>
          </p:nvPr>
        </p:nvGraphicFramePr>
        <p:xfrm>
          <a:off x="179512" y="2276872"/>
          <a:ext cx="2952328" cy="417646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98472"/>
                <a:gridCol w="1253856"/>
              </a:tblGrid>
              <a:tr h="73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267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8998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90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8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Новокуйбышевск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Жигулевск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Кинель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Октябрьск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26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Отрадный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Похвистнево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Чапаевск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2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Безенчукский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30200"/>
              </p:ext>
            </p:extLst>
          </p:nvPr>
        </p:nvGraphicFramePr>
        <p:xfrm>
          <a:off x="3275856" y="2276872"/>
          <a:ext cx="2736304" cy="421651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18207"/>
                <a:gridCol w="1218097"/>
              </a:tblGrid>
              <a:tr h="680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327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Богатовский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Большеглушицкий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782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Большечерниговский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782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Борский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9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1960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9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Елховский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9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Камышлинский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</a:t>
                      </a:r>
                      <a:r>
                        <a:rPr lang="ru-RU" sz="1100" u="none" strike="noStrike" dirty="0">
                          <a:effectLst/>
                        </a:rPr>
                        <a:t>-Черкасский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420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89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Клявлинский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56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Кошкинский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17868"/>
              </p:ext>
            </p:extLst>
          </p:nvPr>
        </p:nvGraphicFramePr>
        <p:xfrm>
          <a:off x="6156176" y="2276873"/>
          <a:ext cx="2855201" cy="417646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57859"/>
                <a:gridCol w="1197342"/>
              </a:tblGrid>
              <a:tr h="696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Красноармейский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161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642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Красноярский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14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93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Пестравский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Приволжский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Сергиевский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08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68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3268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Хворостянский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277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Челно-Вершинский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93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Шенталинский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235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Шигонский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>
                    <a:solidFill>
                      <a:schemeClr val="tx2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 1"/>
          <p:cNvSpPr txBox="1"/>
          <p:nvPr/>
        </p:nvSpPr>
        <p:spPr>
          <a:xfrm>
            <a:off x="4602116" y="794329"/>
            <a:ext cx="4355475" cy="1354217"/>
          </a:xfrm>
          <a:prstGeom prst="rect">
            <a:avLst/>
          </a:prstGeom>
          <a:solidFill>
            <a:srgbClr val="0070C1">
              <a:alpha val="31000"/>
            </a:srgbClr>
          </a:solidFill>
          <a:ln w="38100">
            <a:solidFill>
              <a:srgbClr val="0070C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800" dirty="0" smtClean="0">
              <a:latin typeface="Arial"/>
              <a:cs typeface="Arial"/>
            </a:endParaRPr>
          </a:p>
          <a:p>
            <a:pPr algn="ctr"/>
            <a:r>
              <a:rPr lang="ru-RU" sz="2400" dirty="0" smtClean="0">
                <a:latin typeface="Arial"/>
                <a:cs typeface="Arial"/>
              </a:rPr>
              <a:t>28500 </a:t>
            </a:r>
            <a:r>
              <a:rPr lang="ru-RU" sz="2400" dirty="0">
                <a:latin typeface="Arial"/>
                <a:cs typeface="Arial"/>
              </a:rPr>
              <a:t>чел – показатель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для Самарской области </a:t>
            </a:r>
          </a:p>
          <a:p>
            <a:pPr algn="ctr"/>
            <a:r>
              <a:rPr lang="ru-RU" sz="2400" dirty="0">
                <a:latin typeface="Arial"/>
                <a:cs typeface="Arial"/>
              </a:rPr>
              <a:t>на 2020 </a:t>
            </a:r>
            <a:r>
              <a:rPr lang="ru-RU" sz="2400" dirty="0" smtClean="0">
                <a:latin typeface="Arial"/>
                <a:cs typeface="Arial"/>
              </a:rPr>
              <a:t>г</a:t>
            </a:r>
          </a:p>
          <a:p>
            <a:pPr algn="ctr"/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170"/>
          <p:cNvSpPr/>
          <p:nvPr/>
        </p:nvSpPr>
        <p:spPr>
          <a:xfrm>
            <a:off x="1519411" y="1177562"/>
            <a:ext cx="57150" cy="762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D5338"/>
          </a:solidFill>
        </p:spPr>
        <p:txBody>
          <a:bodyPr wrap="square" lIns="0" tIns="0" rIns="0" bIns="0" rtlCol="0">
            <a:noAutofit/>
          </a:bodyPr>
          <a:lstStyle/>
          <a:p>
            <a:endParaRPr sz="1000"/>
          </a:p>
        </p:txBody>
      </p:sp>
      <p:sp>
        <p:nvSpPr>
          <p:cNvPr id="25" name="object 171"/>
          <p:cNvSpPr/>
          <p:nvPr/>
        </p:nvSpPr>
        <p:spPr>
          <a:xfrm>
            <a:off x="1519411" y="1725929"/>
            <a:ext cx="57150" cy="762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D5338"/>
          </a:solidFill>
        </p:spPr>
        <p:txBody>
          <a:bodyPr wrap="square" lIns="0" tIns="0" rIns="0" bIns="0" rtlCol="0">
            <a:noAutofit/>
          </a:bodyPr>
          <a:lstStyle/>
          <a:p>
            <a:endParaRPr sz="1000"/>
          </a:p>
        </p:txBody>
      </p:sp>
      <p:sp>
        <p:nvSpPr>
          <p:cNvPr id="26" name="object 172"/>
          <p:cNvSpPr/>
          <p:nvPr/>
        </p:nvSpPr>
        <p:spPr>
          <a:xfrm>
            <a:off x="1519411" y="1946457"/>
            <a:ext cx="57150" cy="762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D5338"/>
          </a:solidFill>
        </p:spPr>
        <p:txBody>
          <a:bodyPr wrap="square" lIns="0" tIns="0" rIns="0" bIns="0" rtlCol="0">
            <a:noAutofit/>
          </a:bodyPr>
          <a:lstStyle/>
          <a:p>
            <a:endParaRPr sz="1000"/>
          </a:p>
        </p:txBody>
      </p:sp>
      <p:pic>
        <p:nvPicPr>
          <p:cNvPr id="30" name="Picture 2" descr="https://s10.stc.all.kpcdn.net/share/i/12/11128295/inx960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4330"/>
            <a:ext cx="2771775" cy="13102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1"/>
            </a:solidFill>
          </a:ln>
          <a:extLst/>
        </p:spPr>
      </p:pic>
      <p:sp>
        <p:nvSpPr>
          <p:cNvPr id="31" name="Стрелка вправо 30"/>
          <p:cNvSpPr/>
          <p:nvPr/>
        </p:nvSpPr>
        <p:spPr>
          <a:xfrm>
            <a:off x="3491880" y="996421"/>
            <a:ext cx="773480" cy="950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МЕРОПРИЯТИЯ ПО РЕАЛИЗАЦИИ ПИЛОТНОГО ПРОЕКТА ПО «САМОЗАНЯТЫМ»</a:t>
            </a:r>
            <a:br>
              <a:rPr lang="ru-RU" sz="1600" kern="0" dirty="0" smtClean="0">
                <a:latin typeface="+mn-lt"/>
                <a:cs typeface="Arial" panose="020B0604020202020204" pitchFamily="34" charset="0"/>
              </a:rPr>
            </a:b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НА ТЕРРИТОРИИ МО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169" y="836712"/>
            <a:ext cx="7892631" cy="566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Запуск </a:t>
            </a:r>
            <a:r>
              <a:rPr lang="ru-RU" sz="1700" b="1" dirty="0" err="1">
                <a:solidFill>
                  <a:srgbClr val="376092"/>
                </a:solidFill>
                <a:latin typeface="+mj-lt"/>
              </a:rPr>
              <a:t>информ.кампании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: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376092"/>
                </a:solidFill>
                <a:latin typeface="+mj-lt"/>
              </a:rPr>
              <a:t>размещение информации на официальных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сайтах и социальных сетях МО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информирование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через МФЦ (консультации, раздача </a:t>
            </a:r>
            <a:r>
              <a:rPr lang="ru-RU" sz="1700" dirty="0" err="1" smtClean="0">
                <a:solidFill>
                  <a:srgbClr val="376092"/>
                </a:solidFill>
                <a:latin typeface="+mj-lt"/>
              </a:rPr>
              <a:t>инф.материалов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)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внешняя реклама, реклама в лифтах, в торговых центрах, в СМИ и на муниципальных телеканалах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В 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сфере здравоохранения: </a:t>
            </a:r>
            <a:endParaRPr lang="ru-RU" sz="1700" b="1" dirty="0" smtClean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совместно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с МО проведение рекламной кампании среди мед.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организаций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В 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сфере </a:t>
            </a: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образования: </a:t>
            </a:r>
            <a:endParaRPr lang="ru-RU" sz="1700" b="1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376092"/>
                </a:solidFill>
                <a:latin typeface="+mj-lt"/>
              </a:rPr>
              <a:t>совместно с  МО проведение рекламной кампании среди </a:t>
            </a:r>
            <a:r>
              <a:rPr lang="ru-RU" sz="1700" dirty="0" err="1" smtClean="0">
                <a:solidFill>
                  <a:srgbClr val="376092"/>
                </a:solidFill>
                <a:latin typeface="+mj-lt"/>
              </a:rPr>
              <a:t>обр.учреждений</a:t>
            </a:r>
            <a:endParaRPr lang="ru-RU" sz="1700" dirty="0">
              <a:solidFill>
                <a:srgbClr val="376092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b="1" u="sng" dirty="0" smtClean="0">
                <a:solidFill>
                  <a:srgbClr val="FF0000"/>
                </a:solidFill>
                <a:latin typeface="+mj-lt"/>
              </a:rPr>
              <a:t>проведение </a:t>
            </a:r>
            <a:r>
              <a:rPr lang="ru-RU" sz="1700" b="1" u="sng" dirty="0">
                <a:solidFill>
                  <a:srgbClr val="FF0000"/>
                </a:solidFill>
                <a:latin typeface="+mj-lt"/>
              </a:rPr>
              <a:t>педсоветов в школах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с целью стимулирования репетиторства с использованием приложения «Мой налог».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В </a:t>
            </a:r>
            <a:r>
              <a:rPr lang="ru-RU" sz="1700" b="1" dirty="0">
                <a:solidFill>
                  <a:srgbClr val="376092"/>
                </a:solidFill>
                <a:latin typeface="+mj-lt"/>
              </a:rPr>
              <a:t>сфере сдачи квартир в аренду: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rgbClr val="376092"/>
                </a:solidFill>
                <a:latin typeface="+mj-lt"/>
              </a:rPr>
              <a:t>проведение мероприятий по выявлению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сдаваемых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в аренду квартир 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и информирование через  УК и </a:t>
            </a:r>
            <a:r>
              <a:rPr lang="ru-RU" sz="1700" dirty="0" err="1" smtClean="0">
                <a:solidFill>
                  <a:srgbClr val="376092"/>
                </a:solidFill>
                <a:latin typeface="+mj-lt"/>
              </a:rPr>
              <a:t>ТСЖпроведение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 </a:t>
            </a:r>
            <a:r>
              <a:rPr lang="ru-RU" sz="1700" dirty="0">
                <a:solidFill>
                  <a:srgbClr val="376092"/>
                </a:solidFill>
                <a:latin typeface="+mj-lt"/>
              </a:rPr>
              <a:t>разъяснительной работы с гражданами о необходимости уплаты налогов через приложение «Мой налог</a:t>
            </a:r>
            <a:r>
              <a:rPr lang="ru-RU" sz="1700" dirty="0" smtClean="0">
                <a:solidFill>
                  <a:srgbClr val="376092"/>
                </a:solidFill>
                <a:latin typeface="+mj-lt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Работа с </a:t>
            </a:r>
            <a:r>
              <a:rPr lang="ru-RU" sz="1700" b="1" dirty="0" err="1" smtClean="0">
                <a:solidFill>
                  <a:srgbClr val="376092"/>
                </a:solidFill>
                <a:latin typeface="+mj-lt"/>
              </a:rPr>
              <a:t>блогерами</a:t>
            </a: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 и группами в соц. сетях.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376092"/>
                </a:solidFill>
                <a:latin typeface="+mj-lt"/>
              </a:rPr>
              <a:t>Работа с транспортными компаниями </a:t>
            </a:r>
            <a:endParaRPr lang="ru-RU" sz="1700" b="1" dirty="0">
              <a:solidFill>
                <a:srgbClr val="376092"/>
              </a:solidFill>
              <a:latin typeface="+mj-lt"/>
            </a:endParaRPr>
          </a:p>
        </p:txBody>
      </p:sp>
      <p:pic>
        <p:nvPicPr>
          <p:cNvPr id="1027" name="Picture 3" descr="C:\Users\BogomolovaON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" y="798388"/>
            <a:ext cx="75557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gomolovaON\Desktop\medicine-snake-vector-28913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5686" r="8856" b="23025"/>
          <a:stretch/>
        </p:blipFill>
        <p:spPr bwMode="auto">
          <a:xfrm>
            <a:off x="23573" y="2158234"/>
            <a:ext cx="82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gomolovaON\Desktop\help-3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" y="3140968"/>
            <a:ext cx="738556" cy="6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gomolovaON\Desktop\house-key-icon-blue-3d-vector-5834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-1" r="8174" b="21523"/>
          <a:stretch/>
        </p:blipFill>
        <p:spPr bwMode="auto">
          <a:xfrm>
            <a:off x="44738" y="4293096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pngkey.com/png/full/335-3355574_domain-name-registration-domain-name-icon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" y="5409136"/>
            <a:ext cx="80384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.nodacdn.net/30769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20150"/>
          <a:stretch/>
        </p:blipFill>
        <p:spPr bwMode="auto">
          <a:xfrm>
            <a:off x="115613" y="6165136"/>
            <a:ext cx="720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4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737320"/>
          </a:xfrm>
        </p:spPr>
        <p:txBody>
          <a:bodyPr>
            <a:noAutofit/>
          </a:bodyPr>
          <a:lstStyle/>
          <a:p>
            <a:pPr indent="0"/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ВЗАИМОДЕЙСТВИЕ С РЕГИОНАЛЬНОЙ ИНФРАСТРУКТУРОЙ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C:\Users\BogomolovaON\Desktop\самозанятый-80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55" y="1700807"/>
            <a:ext cx="4464496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19709538">
            <a:off x="5436096" y="148478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386272">
            <a:off x="2122510" y="1422385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359257">
            <a:off x="2204438" y="453827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05984">
            <a:off x="5581095" y="4505657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ttps://solreg.ru/upload/iblock/b9f/b9f9112bb05b00ec5b78046159d642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32309" r="48957" b="32167"/>
          <a:stretch/>
        </p:blipFill>
        <p:spPr bwMode="auto">
          <a:xfrm>
            <a:off x="6214388" y="1158220"/>
            <a:ext cx="2916769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.mycdn.me/i?r=AzEPZsRbOZEKgBhR0XGMT1Rkg-G00j4U1OImw7rJZ2QpfK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83" y="3741659"/>
            <a:ext cx="326992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0" y="1052736"/>
            <a:ext cx="1799999" cy="900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7544" y="2067649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alt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4970" y="2076413"/>
            <a:ext cx="234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информационно-консультационная поддержка</a:t>
            </a:r>
            <a:endParaRPr lang="en-US" altLang="ru-RU" sz="1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обучение для </a:t>
            </a:r>
            <a:r>
              <a:rPr lang="ru-RU" altLang="ru-RU" sz="12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самозанятых</a:t>
            </a:r>
            <a:endParaRPr lang="ru-RU" alt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817771"/>
            <a:ext cx="2343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www.mybiz63.ru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9247" y="2340491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www.nalog.ru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4168993"/>
            <a:ext cx="183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www.ikaso63.ru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8303" y="4572060"/>
            <a:ext cx="30545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altLang="ru-RU" sz="1500" dirty="0">
                <a:solidFill>
                  <a:schemeClr val="tx2"/>
                </a:solidFill>
                <a:latin typeface="Arial Narrow" panose="020B0606020202030204" pitchFamily="34" charset="0"/>
              </a:rPr>
              <a:t>г</a:t>
            </a:r>
            <a:r>
              <a:rPr lang="ru-RU" altLang="ru-RU" sz="15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Самара, ул. </a:t>
            </a:r>
            <a:r>
              <a:rPr lang="ru-RU" altLang="ru-RU" sz="15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Ерошевского</a:t>
            </a:r>
            <a:r>
              <a:rPr lang="ru-RU" altLang="ru-RU" sz="15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д. 3А</a:t>
            </a:r>
          </a:p>
          <a:p>
            <a:pPr>
              <a:buClr>
                <a:schemeClr val="tx2"/>
              </a:buClr>
              <a:defRPr/>
            </a:pPr>
            <a:r>
              <a:rPr lang="ru-RU" altLang="ru-RU" sz="1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тел. горячей линии: 8 800 300 63 63</a:t>
            </a:r>
            <a:endParaRPr lang="ru-RU" altLang="ru-RU" sz="1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7" name="Picture 9" descr="https://samgd.ru/upload/images/66000/66599/%D0%9A%D0%B0%D1%80%D1%82%D0%B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1" y="4206465"/>
            <a:ext cx="723065" cy="6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74970" y="4987559"/>
            <a:ext cx="2343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выездные мероприятия</a:t>
            </a:r>
            <a:endParaRPr lang="en-US" altLang="ru-RU" sz="1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и</a:t>
            </a: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нформационно- консультационная поддержка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schemeClr val="tx2"/>
                </a:solidFill>
                <a:latin typeface="Arial Narrow" panose="020B0606020202030204" pitchFamily="34" charset="0"/>
              </a:rPr>
              <a:t>р</a:t>
            </a:r>
            <a:r>
              <a:rPr lang="ru-RU" alt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азработка для МО дизайн-макетов, информационных материалов</a:t>
            </a:r>
            <a:endParaRPr lang="ru-RU" alt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2666" y="4208402"/>
            <a:ext cx="158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Муниципальные образования Самарской области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59" y="5285545"/>
            <a:ext cx="2771288" cy="1106810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 rot="5400000">
            <a:off x="3942254" y="482950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ШАБЛОН_МЭР_СО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6782</TotalTime>
  <Words>626</Words>
  <Application>Microsoft Office PowerPoint</Application>
  <PresentationFormat>Экран (4:3)</PresentationFormat>
  <Paragraphs>172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MS Mincho</vt:lpstr>
      <vt:lpstr>Tahoma</vt:lpstr>
      <vt:lpstr>Times New Roman</vt:lpstr>
      <vt:lpstr>Wingdings</vt:lpstr>
      <vt:lpstr>_ШАБЛОН_МЭР_СО - копия</vt:lpstr>
      <vt:lpstr>О ВНЕДРЕНИИ НАЛОГОВОГО РЕЖИМА НА ПРОФЕССИОНАЛЬНЫЙ ДОХОД В  САМАРСКОЙ ОБЛАСТИ</vt:lpstr>
      <vt:lpstr>Презентация PowerPoint</vt:lpstr>
      <vt:lpstr>ПРЕИМУЩЕСТВА СТАТУСА САМОЗАНЯТЫЙ</vt:lpstr>
      <vt:lpstr>Презентация PowerPoint</vt:lpstr>
      <vt:lpstr>ДЕКОМПОЗИРОВАННЫЕ ПОКАЗАТЕЛИ ДЛЯ МУНИЦИПАЛЬНЫХ ОБРАЗОВАНИЙ</vt:lpstr>
      <vt:lpstr>МЕРОПРИЯТИЯ ПО РЕАЛИЗАЦИИ ПИЛОТНОГО ПРОЕКТА ПО «САМОЗАНЯТЫМ» НА ТЕРРИТОРИИ МО</vt:lpstr>
      <vt:lpstr>ВЗАИМОДЕЙСТВИЕ С РЕГИОНАЛЬНОЙ ИНФРАСТРУКТУРОЙ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Реште</dc:creator>
  <cp:lastModifiedBy>Акопьян Виктор Альбертович</cp:lastModifiedBy>
  <cp:revision>849</cp:revision>
  <cp:lastPrinted>2020-01-20T15:45:23Z</cp:lastPrinted>
  <dcterms:created xsi:type="dcterms:W3CDTF">2018-10-15T11:33:00Z</dcterms:created>
  <dcterms:modified xsi:type="dcterms:W3CDTF">2020-01-22T14:49:56Z</dcterms:modified>
</cp:coreProperties>
</file>